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93" r:id="rId2"/>
    <p:sldId id="294" r:id="rId3"/>
    <p:sldId id="259" r:id="rId4"/>
    <p:sldId id="260" r:id="rId5"/>
    <p:sldId id="261" r:id="rId6"/>
    <p:sldId id="311" r:id="rId7"/>
    <p:sldId id="334" r:id="rId8"/>
    <p:sldId id="326" r:id="rId9"/>
    <p:sldId id="312" r:id="rId10"/>
    <p:sldId id="314" r:id="rId11"/>
    <p:sldId id="313" r:id="rId12"/>
    <p:sldId id="315" r:id="rId13"/>
    <p:sldId id="316" r:id="rId14"/>
    <p:sldId id="317" r:id="rId15"/>
    <p:sldId id="318" r:id="rId16"/>
    <p:sldId id="268" r:id="rId17"/>
    <p:sldId id="263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337" r:id="rId27"/>
    <p:sldId id="336" r:id="rId28"/>
    <p:sldId id="297" r:id="rId2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2A575-245C-401F-9FBE-0AA4AB65B6DB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84E8-A176-4665-A31F-4D39FE0AA8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02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957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3BF513-6D0C-4658-A82A-34D080BD8211}" type="slidenum">
              <a:rPr lang="th-TH" sz="1200" smtClean="0"/>
              <a:pPr eaLnBrk="1" hangingPunct="1"/>
              <a:t>1</a:t>
            </a:fld>
            <a:endParaRPr lang="th-TH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600" b="1" dirty="0"/>
              <a:t>Conduct a Family Meeting</a:t>
            </a:r>
            <a:endParaRPr lang="th-TH" sz="16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/>
              <a:t>การบอกพยากรณ์โรคต้องบอกตรงจริง</a:t>
            </a:r>
            <a:r>
              <a:rPr lang="th-TH" sz="1600" baseline="0" dirty="0"/>
              <a:t> บอกทางเลือกของการรักษา ผลดี ผลเสีย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baseline="0" dirty="0"/>
              <a:t>หลังจากนั้นให้ครอบครัวแสดงความคิดเห็น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baseline="0" dirty="0"/>
              <a:t>ทีมสุขภาพต้องเป็นผู้ฟังที่ดี สังเกตปฏิกริยาของแต่ละคนและปฏิสัมพันธ์ของครอบครัว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baseline="0" dirty="0"/>
              <a:t>ภาวะวิกฤติมักทำให้เห็นความสัมพันธ์ของครอบครัว ครอบครัวราบรื่นสมาชิกมักสามัคคีกลมเกลียว เกื้อกูลช่วยเหลือกัน ทำให้การตัดสินใจเป็นไปได้ราบรื่น ครอบครัวที่ยุ่งเหยิง มีปัญหาเรื่องความสัมพันธ์มักมีความยุ่ง บางครั้งต้องมีการประชุมกันหลายครั้งจึงได้ข้อสรุป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baseline="0" dirty="0"/>
              <a:t>ในการประชุมทีมสุขภาพต้องมีความเป็นกลาง เปิดโอกาสให้ทุกคนได้แสดงความเห็น ไม่โอนเอียงไปฝ่ายใดฝ่ายหนึ่ง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baseline="0" dirty="0"/>
              <a:t>หลังได้ข้อสรุปเป้าหมายการดูแล ค้นหาความต้องการของครอบครัว และประสานความช่วยเหลือ</a:t>
            </a:r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7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/>
              <a:t>การสรุป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/>
              <a:t>ระหว่างการประชุมครอบครัว ควรมีผู้บันทึกการประชุม และข้อสรุปของการประชุม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/>
              <a:t>ควรกำหนดผู้ประสานงานของทั้งสองฝ่าย เพื่อให้เกิดการสื่อสารอย่างต่อเนื่อง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/>
              <a:t>หลังจากนั้นแจ้งข้อสรุปเป้าหมายการดูแลให้ทีมสหสาขาทราบ</a:t>
            </a:r>
          </a:p>
          <a:p>
            <a:pPr marL="171450" indent="-171450">
              <a:buFont typeface="Arial" pitchFamily="34" charset="0"/>
              <a:buChar char="•"/>
            </a:pPr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0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/>
              <a:t>ความวิตกกังวลของทั้งบุคลากรทางแพทย์และครอบครัวผู้ป่วยเรื่องการบอกพยากรณ์โรคตามความจริงว่าอาจทำให้ผู้ป่วยหมดความหวังและทรุดลง แต่ความเป็นจริงพบว่ากลับทำให้ผู้ป่วยยอมรับและเตรียมตัว และช่วยเสริมพลังอำนาจในการควบคุมสถานการณ์ตามที่ผู้ป่วยต้องการ </a:t>
            </a:r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97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/>
              <a:t>ในต่างประเทศพบว่าเมื่อผู้ป่วยรับทราบว่าโรคอยู่ในระยะท้ายและมีเวลาเหลือน้อย ผู้ป่วยระยะท้ายส่วนใหญ่จะเลือกการดูแลที่เพิ่มคุณภาพชีวิตมากกว่าการรักษาที่รุกราน นอกจากนี้ยังพบว่าผู้ป่วยที่ไม่ได้รับการพูดคุยเรื่องการดูแลในระยะท้ายแต่เนื่นๆ มักได้รับการรักษาแบบรุกรานในระยะใกล้เสียชีวิต   </a:t>
            </a:r>
          </a:p>
          <a:p>
            <a:r>
              <a:rPr lang="th-TH" sz="1600" dirty="0"/>
              <a:t>มีการศึกษาในหลายประเทศที่พบว่าผู้ป่วยระยะท้ายต้องการรับทราบความจริงถ้ามีพยากรณ์โรคน้อยกว่าหนึ่งปี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Dr. Robert </a:t>
            </a:r>
            <a:r>
              <a:rPr lang="en-US" sz="1600" dirty="0" err="1"/>
              <a:t>Buckman</a:t>
            </a:r>
            <a:r>
              <a:rPr lang="en-US" sz="1600" dirty="0"/>
              <a:t> </a:t>
            </a:r>
            <a:r>
              <a:rPr lang="th-TH" sz="1600" dirty="0"/>
              <a:t>ได้คิด </a:t>
            </a:r>
            <a:r>
              <a:rPr lang="en-US" sz="1600" dirty="0"/>
              <a:t>SPIKES protocol</a:t>
            </a:r>
            <a:r>
              <a:rPr lang="en-US" sz="1600" baseline="0" dirty="0"/>
              <a:t> </a:t>
            </a:r>
            <a:r>
              <a:rPr lang="th-TH" sz="1600" baseline="0" dirty="0"/>
              <a:t>ซึ่งช่วยให้จำขั้นตอนการสื่อสารข่าวร้ายได้ </a:t>
            </a:r>
            <a:r>
              <a:rPr lang="en-US" sz="1600" baseline="0" dirty="0"/>
              <a:t>SPIKES </a:t>
            </a:r>
            <a:r>
              <a:rPr lang="th-TH" sz="1600" baseline="0" dirty="0"/>
              <a:t>ประกอบด้วย</a:t>
            </a:r>
          </a:p>
          <a:p>
            <a:r>
              <a:rPr lang="en-SG" sz="1600" dirty="0"/>
              <a:t>S - SETTING UP </a:t>
            </a:r>
            <a:r>
              <a:rPr lang="th-TH" sz="1600" dirty="0"/>
              <a:t>เตรียมตัว</a:t>
            </a:r>
          </a:p>
          <a:p>
            <a:r>
              <a:rPr lang="en-SG" sz="1600" dirty="0"/>
              <a:t>P - PERCEPTION </a:t>
            </a:r>
            <a:r>
              <a:rPr lang="th-TH" sz="1600" dirty="0"/>
              <a:t>ประเมินการรับรู้ของผู้ป่วย</a:t>
            </a:r>
          </a:p>
          <a:p>
            <a:r>
              <a:rPr lang="en-SG" sz="1600" dirty="0"/>
              <a:t>I  - INVITATION </a:t>
            </a:r>
            <a:r>
              <a:rPr lang="th-TH" sz="1600" dirty="0"/>
              <a:t>ผู้ป่วยและครอบครัวต้องการให้บอกข้อมูลมากน้อยอย่างไร</a:t>
            </a:r>
          </a:p>
          <a:p>
            <a:r>
              <a:rPr lang="en-SG" sz="1600" dirty="0"/>
              <a:t>K - KNOWLEDGE </a:t>
            </a:r>
            <a:r>
              <a:rPr lang="th-TH" sz="1600" dirty="0"/>
              <a:t>การให้ข้อมูล</a:t>
            </a:r>
          </a:p>
          <a:p>
            <a:r>
              <a:rPr lang="en-SG" sz="1600" dirty="0"/>
              <a:t>E - EMOTIONS </a:t>
            </a:r>
            <a:r>
              <a:rPr lang="th-TH" sz="1600" dirty="0"/>
              <a:t>ตอบสนองต่อความรู้สึกของผู้ป่วย</a:t>
            </a:r>
          </a:p>
          <a:p>
            <a:r>
              <a:rPr lang="en-SG" sz="1600" dirty="0"/>
              <a:t>S - Strategy and SUMMARY </a:t>
            </a:r>
            <a:r>
              <a:rPr lang="th-TH" sz="1600" dirty="0"/>
              <a:t>การวางแผนร่วมกับผู้ป่วยและครอบครัวและการติดตามดูแล</a:t>
            </a:r>
          </a:p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1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7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/>
              <a:t>ก่อนการบอกข่าวร้ายควรประเมินการรับรู้โรคของผู้ป่วยและครอบครัวก่อน </a:t>
            </a:r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8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9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06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8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6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6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56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/>
              <a:t>ค้นหาสาเหตุว่าทำไมครอบครัวถึงต้องการปกปิดความจริง</a:t>
            </a:r>
          </a:p>
          <a:p>
            <a:r>
              <a:rPr lang="th-TH" sz="1600" dirty="0"/>
              <a:t>“ทำไมคุณถึงไม่อยากให้บอก”</a:t>
            </a:r>
          </a:p>
          <a:p>
            <a:r>
              <a:rPr lang="th-TH" sz="1600" dirty="0"/>
              <a:t>“คุณกลัวว่าหมอจะบอกอะไร?”</a:t>
            </a:r>
          </a:p>
          <a:p>
            <a:r>
              <a:rPr lang="th-TH" sz="1600" dirty="0"/>
              <a:t>“หมอเข้าใจว่าคุณวิตกกังวลที่หมอจะบอกผู้ป่วยว่าเกิดอะไรขึ้น เราเองจะไม่บอกความจริงถ้าผู้ป่วยไม่ต้องการทราบ คุณคิดว่าจะเกิดอะไรขึ้นกับผู้ป่วยถ้าเราพูดคุยกันเรื่องนี้ คุณคิดว่าจะเป็นอย่างไรถ้าผู้ป่วยต้องการทราบแต่เราไม่บอกผู้ป่วยว่าเกิดอะไรขึ้น”</a:t>
            </a:r>
          </a:p>
          <a:p>
            <a:r>
              <a:rPr lang="th-TH" sz="1600" b="1" dirty="0"/>
              <a:t>อธิบายว่าผู้ป่วยส่วนใหญ่ตระหนักในสถาวะโรคของตนเอง</a:t>
            </a:r>
          </a:p>
          <a:p>
            <a:r>
              <a:rPr lang="en-US" sz="1600" dirty="0"/>
              <a:t>“</a:t>
            </a:r>
            <a:r>
              <a:rPr lang="th-TH" sz="1600" dirty="0"/>
              <a:t>จากประสพการณ์ของหมอ คนส่วนใหญ่จะวิตกกังวลและกลัวกับการไม่รู้อะไรเลยมากกว่าการได้รับการบอกความจริง”</a:t>
            </a:r>
          </a:p>
          <a:p>
            <a:r>
              <a:rPr lang="th-TH" sz="1600" dirty="0"/>
              <a:t>“ผู้ป่วยส่วนใหญ่มักรู้ความจริงในที่สุด การบอกความจริงจะช่วยให้เขาได้เตรียมตัว และทำในสิ่งที่เขาอยากทำในเวลาที่เหลือ”</a:t>
            </a:r>
          </a:p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8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/>
              <a:t>เมื่อครอบครัวขอให้ปกปิดความจริง</a:t>
            </a:r>
          </a:p>
          <a:p>
            <a:r>
              <a:rPr lang="th-TH" sz="1600" b="0" dirty="0"/>
              <a:t>เป็นปัญหาที่พบบ่อยในสังคมไทย โดยเฉพาะเมื่อผู้ป่วยเป็นผู้สูงอายุ การบอกความจริงแก่ผู้ป่วยเป็นสิ่งที่มีความสำคัญ เพราะจำเป็นต้องมีการวางแผนการดูแลล่วงหน้า</a:t>
            </a:r>
          </a:p>
          <a:p>
            <a:r>
              <a:rPr lang="th-TH" sz="1600" b="1" dirty="0"/>
              <a:t>พยายามต่อรองกับครอบครัว</a:t>
            </a:r>
          </a:p>
          <a:p>
            <a:r>
              <a:rPr lang="th-TH" sz="1600" dirty="0"/>
              <a:t>“หมออาจถามว่าเขาคิดว่าอะไรเกิดขึ้นกับเขา เขาอาจรู้ความจริงแล้วก็ได้”</a:t>
            </a:r>
          </a:p>
          <a:p>
            <a:r>
              <a:rPr lang="th-TH" sz="1600" dirty="0"/>
              <a:t>“เราอาจพูดคุยกับผู้ป่วยด้วยกัน เพื่อดูว่าเขาทราบอะไรแล้วบ้าง และเขาอยากทราบอะไร?”</a:t>
            </a:r>
          </a:p>
          <a:p>
            <a:r>
              <a:rPr lang="th-TH" sz="1600" dirty="0"/>
              <a:t>“หมอมักต้องตอบความจริงถ้าผู้ป่วยถาม แต่จะไม่บีบบังคับให้ข้อมูลถ้าผู้ป่วยไม่ต้องการทราบ”</a:t>
            </a:r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61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957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A3BF513-6D0C-4658-A82A-34D080BD8211}" type="slidenum">
              <a:rPr lang="th-TH" sz="1200" smtClean="0"/>
              <a:pPr eaLnBrk="1" hangingPunct="1"/>
              <a:t>28</a:t>
            </a:fld>
            <a:endParaRPr lang="th-TH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n-cs"/>
              </a:rPr>
              <a:t>หัวข้อการสื่อสารที่มักจะเกี่ยวข้องกับ </a:t>
            </a:r>
            <a:r>
              <a:rPr lang="en-US" sz="1600" dirty="0">
                <a:cs typeface="+mn-cs"/>
              </a:rPr>
              <a:t>palliative</a:t>
            </a:r>
            <a:r>
              <a:rPr lang="en-US" sz="1600" baseline="0" dirty="0">
                <a:cs typeface="+mn-cs"/>
              </a:rPr>
              <a:t> care </a:t>
            </a:r>
            <a:r>
              <a:rPr lang="th-TH" sz="1600" baseline="0" dirty="0">
                <a:cs typeface="+mn-cs"/>
              </a:rPr>
              <a:t>ได้แก่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>
                <a:cs typeface="+mn-cs"/>
              </a:rPr>
              <a:t>การบอกความจริง/การปกปิดความจริง ซึ่งปัญหาในบ้านเราเป็นเรื่องของการปกปิดความจริง</a:t>
            </a:r>
            <a:r>
              <a:rPr lang="th-TH" sz="1600" baseline="0" dirty="0">
                <a:cs typeface="+mn-cs"/>
              </a:rPr>
              <a:t> โดยครอบครัวไม่ต้องการให้ผู้ป่วยทราบว่าโรคที่เป็นอยู่ในระยะท้าย</a:t>
            </a:r>
            <a:endParaRPr lang="th-TH" sz="1600" dirty="0"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>
                <a:cs typeface="+mn-cs"/>
              </a:rPr>
              <a:t>การบอกข่าวร้าย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>
                <a:cs typeface="+mn-cs"/>
              </a:rPr>
              <a:t>การพูดคุยเรื่องการยุติการรักษาตัวโรค เช่นการยุติการให้ยาเคมีบำบัด ยุติการล้างไต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>
                <a:cs typeface="+mn-cs"/>
              </a:rPr>
              <a:t>การสื่อสารเรื่องพยากรณ์โรค การพูดคุยเรื่องระยะเวลามีชีวิตที่เหลืออยู่ (</a:t>
            </a:r>
            <a:r>
              <a:rPr lang="en-SG" sz="1600" dirty="0">
                <a:cs typeface="+mn-cs"/>
              </a:rPr>
              <a:t>survival time)</a:t>
            </a:r>
            <a:r>
              <a:rPr lang="th-TH" sz="1600" dirty="0">
                <a:cs typeface="+mn-cs"/>
              </a:rPr>
              <a:t> </a:t>
            </a:r>
            <a:endParaRPr lang="en-SG" sz="1600" dirty="0"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>
                <a:cs typeface="+mn-cs"/>
              </a:rPr>
              <a:t>แนะนำการบริการดูแลแบบ </a:t>
            </a:r>
            <a:r>
              <a:rPr lang="en-SG" sz="1600" dirty="0">
                <a:cs typeface="+mn-cs"/>
              </a:rPr>
              <a:t>Palliative Care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>
                <a:cs typeface="+mn-cs"/>
              </a:rPr>
              <a:t>การวางแผนการดูแลล่วงหน้า (</a:t>
            </a:r>
            <a:r>
              <a:rPr lang="en-SG" sz="1600" dirty="0">
                <a:cs typeface="+mn-cs"/>
              </a:rPr>
              <a:t>advance care planning)</a:t>
            </a:r>
            <a:r>
              <a:rPr lang="th-TH" sz="1600" dirty="0">
                <a:cs typeface="+mn-cs"/>
              </a:rPr>
              <a:t> ซึ่งเป็นหัวใจที่สำคัญของ </a:t>
            </a:r>
            <a:r>
              <a:rPr lang="en-US" sz="1600" dirty="0">
                <a:cs typeface="+mn-cs"/>
              </a:rPr>
              <a:t>palliative care</a:t>
            </a:r>
            <a:endParaRPr lang="en-SG" sz="1600" dirty="0">
              <a:cs typeface="+mn-cs"/>
            </a:endParaRPr>
          </a:p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61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การพูดคุยเรื่องความตายเป็นเรื่องยาก เพราะเป็นสิ่งที่สังคมส่วนใหญ่ปฏิเสธและไม่อยากนึกถึง โดยเฉพาะในสังคมไทยที่ถือว่าการพูดคุยเรื่องความตายเป็นอัปมงคล</a:t>
            </a:r>
          </a:p>
          <a:p>
            <a:pPr marL="171450" indent="-171450">
              <a:buFont typeface="Arial"/>
              <a:buChar char="•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ความเชื่อที่ไม่ถูกต้องว่าถ้าผู้ป่วยรับรู้ความจริง จะทำให้หมดหวังและโรคทรุดลง </a:t>
            </a:r>
          </a:p>
          <a:p>
            <a:pPr marL="171450" indent="-171450">
              <a:buFont typeface="Arial"/>
              <a:buChar char="•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อุปสรรค์อื่นได้แก่การที่แพทย์ไม่ยอมแพ้และยังต้องการให้การรักษาผู้ป่วยอย่างเต็มที่ ไม่สามารถยอมรับความล้มเหลว </a:t>
            </a:r>
          </a:p>
          <a:p>
            <a:pPr marL="171450" indent="-171450">
              <a:buFont typeface="Arial"/>
              <a:buChar char="•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บุคลากรทางการแพทย์รับรู้ความยากลำบากในการสื่อสารกับผู้ป่วยระยะท้ายเรื่องของพยากรณ์โรค เนื่องจากการพยากรณ์โรคทำได้ลำบากโดยเฉพาะกลุ่มโรค </a:t>
            </a:r>
          </a:p>
          <a:p>
            <a:pPr marL="171450" indent="-171450">
              <a:buFont typeface="Arial"/>
              <a:buChar char="•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การขาดการเรียนรู้และฝึกฝนให้มีความมั่นใจและชำนาญ</a:t>
            </a:r>
          </a:p>
          <a:p>
            <a:pPr marL="171450" indent="-171450">
              <a:buFont typeface="Arial"/>
              <a:buChar char="•"/>
            </a:pPr>
            <a:r>
              <a:rPr lang="th-TH" sz="1600" dirty="0">
                <a:effectLst/>
              </a:rPr>
              <a:t>การพูดคุยเรื่องโรคระยะสุดท้ายและความตายก่อให้เกิดอารมณ์ ทีมสุขภาพอาจรู้สึกอึดอัด</a:t>
            </a:r>
            <a:r>
              <a:rPr lang="th-TH" sz="1600" baseline="0" dirty="0">
                <a:effectLst/>
              </a:rPr>
              <a:t> ในการพูดคุยเรื่องนี้</a:t>
            </a:r>
            <a:endParaRPr lang="th-TH" sz="1600" dirty="0">
              <a:effectLst/>
            </a:endParaRPr>
          </a:p>
          <a:p>
            <a:pPr marL="171450" indent="-171450">
              <a:buFont typeface="Arial"/>
              <a:buChar char="•"/>
            </a:pPr>
            <a:endParaRPr lang="en-US" dirty="0">
              <a:effectLst/>
            </a:endParaRPr>
          </a:p>
          <a:p>
            <a:r>
              <a:rPr lang="th-T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13CF4-2DAA-498B-A84F-72D217A398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/>
              <a:t>ก่อนการประชุมครอบครัวควรมีการประชุมหรือพูดคุยกันในระหว่างทีมผู้ดูแลก่อน ถึงแนวทางการดูแล และทางเลือกของการรักษาให้เข้าใจตรงกันก่อน เพื่อให้สื่อสารไปในแนวเดียวกัน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9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8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/>
              <a:t>การประชุมครอบครัวมีเป้าหมายเพื่อให้ครอบครัวรับทราบปัญหาอย่างถ่องแท้และร่วมกันกำหนดเป้าหมายการดูแลร่วกับผู้ป่วยและทีมสุขภาพ</a:t>
            </a:r>
          </a:p>
          <a:p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5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/>
              <a:t>การเตรียมตัวเพื่อการประชุมร่วมกับครอบครัว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b="0" dirty="0"/>
              <a:t>ต้องมีการทบทวนประวัติการเจ็บป่วยของผู้ป่วยอย่างละเอียด</a:t>
            </a:r>
            <a:r>
              <a:rPr lang="th-TH" sz="1600" b="0" baseline="0" dirty="0"/>
              <a:t> พยากรณ์โรค แนวทางการรักษา ซึ่งทีมสุขภาพอาจต้องคุยร่วมกันก่อน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b="0" baseline="0" dirty="0"/>
              <a:t>ถ้าเป็นไปได้หาข้อมูลเกี่ยวกับครอบครัว อาจได้ข้อมูลจากพยาบาลในหอผู้ป่วย ซึ่งอาจได้มีโอกาสพบครอบครัวผู้ป่วยมาก่อน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b="0" baseline="0" dirty="0"/>
              <a:t>ทำการนัดหมายครอบครัว ระบุให้ตัวแทนที่เป็นผู้ตัดสินใจแทนผู้ป่วย หรือบุคคลที่มีความสำคัญในครอบครัวต้องเข้าร่วมประชุมด้วย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b="0" baseline="0" dirty="0"/>
              <a:t>ผู้ดำเนินการประชุมควรเป็นผู้ที่อาวุโสหรือมีความเชี่ยวชาญด้านการสื่อสารมากที่สุดในทีมสหวิชาชีพ กรณีเป็นแพทย์อ่อนอาวุโส ควรแจ้งให้ครอบครัวทราบว่าแพทย์อาวุโสในทีมร่วมดูแลอยู่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h-TH" sz="1600" b="0" baseline="0" dirty="0"/>
              <a:t>กรณีที่ทราบมาว่ามีปัญหาซับซ้อน ควรมีการปรึกษาพี่หรือเพื่อนร่วมงานด้วย</a:t>
            </a:r>
            <a:endParaRPr lang="th-TH" sz="1600" b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5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/>
              <a:t>เริ่มการประชุม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/>
              <a:t>ให้ทีมสุขภาพแนะนำตัว ทีมสุขภาพอาจประกอบด้วยแพทย์พยาบาลเจ้าของไข้ และทีมดูแลประคับประคอง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/>
              <a:t>ให้ครอบครัวแนะนำตัวทีละคน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dirty="0"/>
              <a:t>บอกวัตถุประสงค์ของการพูดคุย</a:t>
            </a:r>
            <a:r>
              <a:rPr lang="th-TH" sz="1600" baseline="0" dirty="0"/>
              <a:t> รวมถึงปัญหาฉุกเฉินที่ต้องการการตัดสินใจ </a:t>
            </a:r>
            <a:r>
              <a:rPr lang="en-US" sz="1600" baseline="0" dirty="0"/>
              <a:t>(</a:t>
            </a:r>
            <a:r>
              <a:rPr lang="th-TH" sz="1600" baseline="0" dirty="0"/>
              <a:t>ตัวอย่างเช่น ผู้ป่วยปัสสวะไม่ออกอาจต้องล้างไต หรือกำลังหอบอาจต้องใส่เครื่องช่วยหายใจ)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baseline="0" dirty="0"/>
              <a:t>ก่อนการพูดคุย ควรแจ้งกติกาให้ทราบก่อนว่าอยากให้ทุกคนร่วมแสดงความคิดเห็นและร่วมกันตัดสินใจ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h-TH" sz="1600" baseline="0" dirty="0"/>
              <a:t>หลังจากนั้นประเมินการรับรู้โรคของครอบครัว</a:t>
            </a:r>
            <a:endParaRPr lang="en-SG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0E60E-E7F3-494B-82AF-0DDBBBE9F8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9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23/04/62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5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7" Type="http://schemas.openxmlformats.org/officeDocument/2006/relationships/image" Target="../media/image5.gif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jpeg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F:\รูป\big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44" y="195815"/>
            <a:ext cx="1592943" cy="159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2123728" y="2294797"/>
            <a:ext cx="5760640" cy="1569660"/>
          </a:xfrm>
          <a:prstGeom prst="rect">
            <a:avLst/>
          </a:prstGeom>
          <a:solidFill>
            <a:srgbClr val="B74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  <a:t>Communication Skills </a:t>
            </a:r>
          </a:p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  <a:t>in</a:t>
            </a:r>
            <a:b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</a:b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  <a:t>Palliative Care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2"/>
          <p:cNvSpPr>
            <a:spLocks noChangeArrowheads="1"/>
          </p:cNvSpPr>
          <p:nvPr/>
        </p:nvSpPr>
        <p:spPr bwMode="auto">
          <a:xfrm>
            <a:off x="5076056" y="4725144"/>
            <a:ext cx="38079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Payuree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Chomphukaew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, RN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Palliative Care Center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Faculty of Medicine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Chiang Mai University</a:t>
            </a:r>
            <a:endParaRPr lang="th-TH" sz="2000" b="1" dirty="0">
              <a:solidFill>
                <a:schemeClr val="tx2">
                  <a:lumMod val="50000"/>
                </a:schemeClr>
              </a:solidFill>
              <a:cs typeface="Browallia New" pitchFamily="34" charset="-34"/>
            </a:endParaRPr>
          </a:p>
          <a:p>
            <a:pPr algn="ctr">
              <a:defRPr/>
            </a:pPr>
            <a:endParaRPr lang="th-TH" altLang="ko-KR" sz="4000" b="1" dirty="0">
              <a:solidFill>
                <a:schemeClr val="tx2">
                  <a:lumMod val="50000"/>
                </a:schemeClr>
              </a:solidFill>
              <a:latin typeface="TH Niramit AS" pitchFamily="2" charset="-34"/>
              <a:cs typeface="+mj-cs"/>
            </a:endParaRPr>
          </a:p>
        </p:txBody>
      </p:sp>
      <p:pic>
        <p:nvPicPr>
          <p:cNvPr id="8198" name="Picture 2" descr="C:\Documents and Settings\Administrator\Desktop\งานค้าง\LOGO_edit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8" t="4643" r="746" b="-4378"/>
          <a:stretch>
            <a:fillRect/>
          </a:stretch>
        </p:blipFill>
        <p:spPr bwMode="auto">
          <a:xfrm>
            <a:off x="1475657" y="3861048"/>
            <a:ext cx="309634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" y="161203"/>
            <a:ext cx="1627555" cy="1627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6965"/>
            <a:ext cx="1194405" cy="143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416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ขั้นตอนการจัดประชุมครอบครัว</a:t>
            </a:r>
            <a:endParaRPr lang="en-US" sz="3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458" y="1214582"/>
            <a:ext cx="3411251" cy="1036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 algn="ctr">
              <a:lnSpc>
                <a:spcPts val="2400"/>
              </a:lnSpc>
            </a:pPr>
            <a:r>
              <a:rPr lang="th-TH" sz="2800" b="1" dirty="0">
                <a:latin typeface="Arial Unicode MS"/>
                <a:ea typeface="Tahoma" pitchFamily="34" charset="0"/>
                <a:cs typeface="Arial Unicode MS"/>
              </a:rPr>
              <a:t>การเตรียมการ</a:t>
            </a: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 algn="ctr">
              <a:lnSpc>
                <a:spcPts val="2400"/>
              </a:lnSpc>
            </a:pPr>
            <a:endParaRPr lang="th-TH" sz="2800" b="1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6410" y="1662579"/>
            <a:ext cx="4724401" cy="1343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 algn="ctr">
              <a:lnSpc>
                <a:spcPts val="2400"/>
              </a:lnSpc>
            </a:pP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 algn="ctr">
              <a:lnSpc>
                <a:spcPts val="2400"/>
              </a:lnSpc>
            </a:pPr>
            <a:r>
              <a:rPr lang="th-TH" sz="2800" b="1" dirty="0">
                <a:latin typeface="Arial Unicode MS"/>
                <a:ea typeface="Tahoma" pitchFamily="34" charset="0"/>
                <a:cs typeface="Arial Unicode MS"/>
              </a:rPr>
              <a:t>เริ่มการประชุม</a:t>
            </a: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 algn="ctr">
              <a:lnSpc>
                <a:spcPts val="2400"/>
              </a:lnSpc>
            </a:pPr>
            <a:endParaRPr lang="th-TH" sz="2800" b="1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1145" y="3544450"/>
            <a:ext cx="4471211" cy="1036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 algn="ctr">
              <a:lnSpc>
                <a:spcPts val="2400"/>
              </a:lnSpc>
            </a:pPr>
            <a:r>
              <a:rPr lang="th-TH" sz="2800" b="1" dirty="0">
                <a:latin typeface="Arial Unicode MS"/>
                <a:ea typeface="Tahoma" pitchFamily="34" charset="0"/>
                <a:cs typeface="Arial Unicode MS"/>
              </a:rPr>
              <a:t>การพูดคุย</a:t>
            </a: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 algn="ctr">
              <a:lnSpc>
                <a:spcPts val="2400"/>
              </a:lnSpc>
            </a:pPr>
            <a:endParaRPr lang="th-TH" sz="2800" b="1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0498" y="5008033"/>
            <a:ext cx="3886200" cy="1025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 algn="ctr">
              <a:lnSpc>
                <a:spcPts val="2400"/>
              </a:lnSpc>
            </a:pPr>
            <a:r>
              <a:rPr lang="th-TH" sz="2800" b="1" dirty="0">
                <a:latin typeface="Arial Unicode MS"/>
                <a:ea typeface="Tahoma" pitchFamily="34" charset="0"/>
                <a:cs typeface="Arial Unicode MS"/>
              </a:rPr>
              <a:t>สรุป</a:t>
            </a:r>
          </a:p>
          <a:p>
            <a:pPr>
              <a:lnSpc>
                <a:spcPts val="2400"/>
              </a:lnSpc>
            </a:pPr>
            <a:r>
              <a:rPr lang="th-TH" sz="2400" dirty="0">
                <a:latin typeface="Arial Unicode MS"/>
                <a:ea typeface="Tahoma" pitchFamily="34" charset="0"/>
                <a:cs typeface="Arial Unicode MS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1" y="3429000"/>
            <a:ext cx="3886200" cy="1036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ts val="2400"/>
              </a:lnSpc>
            </a:pPr>
            <a:r>
              <a:rPr lang="th-TH" sz="2800" b="1" dirty="0">
                <a:latin typeface="Arial Unicode MS"/>
                <a:ea typeface="Tahoma" pitchFamily="34" charset="0"/>
                <a:cs typeface="Arial Unicode MS"/>
              </a:rPr>
              <a:t>การดำเนินการและติดตาม</a:t>
            </a:r>
            <a:endParaRPr lang="en-US" sz="2800" b="1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ts val="2400"/>
              </a:lnSpc>
            </a:pPr>
            <a:endParaRPr lang="th-TH" sz="2800" b="1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3657600" y="1905000"/>
            <a:ext cx="685800" cy="304800"/>
          </a:xfrm>
          <a:prstGeom prst="curved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20516631">
            <a:off x="6551845" y="3344275"/>
            <a:ext cx="283609" cy="533400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3733838">
            <a:off x="6183930" y="4492167"/>
            <a:ext cx="292723" cy="816233"/>
          </a:xfrm>
          <a:prstGeom prst="curvedLef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7732837">
            <a:off x="2496245" y="4674452"/>
            <a:ext cx="314155" cy="667161"/>
          </a:xfrm>
          <a:prstGeom prst="curvedLeftArrow">
            <a:avLst>
              <a:gd name="adj1" fmla="val 25000"/>
              <a:gd name="adj2" fmla="val 50000"/>
              <a:gd name="adj3" fmla="val 98973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757684"/>
            <a:ext cx="8686800" cy="9144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h-TH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วัตถุประสงค์ของการทำ </a:t>
            </a:r>
            <a:r>
              <a:rPr lang="en-US" sz="4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Family Meeting</a:t>
            </a:r>
            <a:endParaRPr lang="th-TH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467544" y="1672084"/>
            <a:ext cx="8660799" cy="319707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4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1.ให้ข้อมูลเรื่องโรค </a:t>
            </a:r>
            <a:r>
              <a:rPr lang="en-US" sz="44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prognosis </a:t>
            </a:r>
            <a:r>
              <a:rPr lang="th-TH" sz="44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และแผนการดูแล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44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2.ค้นหาปัญหา ความต้องการของผู้ป่วยและครอบครัว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44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3.วางแผนการดูแลร่วมกัน</a:t>
            </a:r>
          </a:p>
        </p:txBody>
      </p:sp>
    </p:spTree>
    <p:extLst>
      <p:ext uri="{BB962C8B-B14F-4D97-AF65-F5344CB8AC3E}">
        <p14:creationId xmlns:p14="http://schemas.microsoft.com/office/powerpoint/2010/main" val="37395025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016567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</a:t>
            </a:r>
            <a:r>
              <a:rPr lang="th-TH" sz="4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การเตรียมตัว ในการทำ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Family Meeting</a:t>
            </a:r>
            <a:br>
              <a:rPr lang="th-TH" sz="4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</a:b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686800" cy="48965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1.ทบทวนประวัติข้อมูลผู้ป่วย</a:t>
            </a:r>
          </a:p>
          <a:p>
            <a:pPr marL="45720" indent="0">
              <a:buNone/>
            </a:pP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2.ทีมสุขภาพสรุปแนวทางการดูแลร่วมกัน</a:t>
            </a:r>
            <a:endParaRPr lang="en-US" sz="28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45720" indent="0">
              <a:buNone/>
            </a:pP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3.รู้ว่าใครเป็นใครในครอบครัว โครงสร้างครอบครัว</a:t>
            </a:r>
          </a:p>
          <a:p>
            <a:pPr marL="45720" indent="0">
              <a:buNone/>
            </a:pP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4.นัดหมายครอบครัว</a:t>
            </a:r>
          </a:p>
          <a:p>
            <a:pPr marL="45720" indent="0">
              <a:buNone/>
            </a:pP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5.ครอบครัวพิจารณาว่าใครควรเข้า ผู้ที่สำคัญใน</a:t>
            </a:r>
            <a:b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การตัดสินใจจำเป็นต้องเข้า</a:t>
            </a:r>
          </a:p>
          <a:p>
            <a:pPr marL="45720" indent="0">
              <a:buNone/>
            </a:pP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6.ให้ครอบครัวเตรียมข้อสงสัยที่ต้องการถามไว้ล่วงหน้า</a:t>
            </a:r>
          </a:p>
          <a:p>
            <a:pPr marL="45720" indent="0">
              <a:buNone/>
            </a:pP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7.เตรียมสถานที่</a:t>
            </a:r>
          </a:p>
          <a:p>
            <a:pPr marL="45720" indent="0">
              <a:buNone/>
            </a:pPr>
            <a:r>
              <a:rPr lang="th-TH" sz="2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8.กำหนดผู้ดำเนินการประชุม ควรมีอาวุโส</a:t>
            </a:r>
            <a:endParaRPr lang="en-US" sz="28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431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664"/>
            <a:ext cx="8229600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การเริ่มต้นทำ</a:t>
            </a:r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Family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51000"/>
            <a:ext cx="8229600" cy="5079999"/>
          </a:xfrm>
        </p:spPr>
        <p:txBody>
          <a:bodyPr>
            <a:normAutofit/>
          </a:bodyPr>
          <a:lstStyle/>
          <a:p>
            <a:pPr marL="45720" indent="0">
              <a:lnSpc>
                <a:spcPts val="45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1.แนะนำตัวทีมสุขภาพและครอบครัวผู้ป่วย</a:t>
            </a:r>
          </a:p>
          <a:p>
            <a:pPr marL="45720" indent="0">
              <a:lnSpc>
                <a:spcPts val="45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2.บอกวัตถุประสงค์ และปัญหาที่ต้องตัดสินใจ</a:t>
            </a:r>
          </a:p>
          <a:p>
            <a:pPr marL="45720" indent="0">
              <a:lnSpc>
                <a:spcPts val="45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3.แจ้งให้ทราบกติกาการพูดคุย ให้ทุกคนมีโอกาสแสดงความคิดเห็น </a:t>
            </a:r>
          </a:p>
          <a:p>
            <a:pPr marL="45720" indent="0">
              <a:lnSpc>
                <a:spcPts val="45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การเป็นผู้ฟังที่ดี ทุกคนต้องมีส่วนร่วมในการตัดสินใจ</a:t>
            </a:r>
          </a:p>
          <a:p>
            <a:pPr marL="45720" indent="0">
              <a:lnSpc>
                <a:spcPts val="45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4.ประเมินว่าครอบครัวรับรู้สภาวะของผู้ป่วยอย่างไร ตรงกันหรือไม่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363153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800543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ประเด็นในการทำ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Family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1556792"/>
            <a:ext cx="6616824" cy="441082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1.บอกพยากรณ์โรคอย่างตรงจริง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2.บอกทางเลือกของการรักษา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3.บอกวัตถุประสงค์ของ </a:t>
            </a:r>
            <a:r>
              <a:rPr lang="en-US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PC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4.กระตุ้นให้สมาชิกในครอบครัวแสดงความคิดเห็นอย่างทั่วถึง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5.รับฟังความคิดเห็นของครอบครัว ฟังให้มากที่สุด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6.กำหนดเป้าหมายการดูแลร่วมกัน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7.ค้นหาความต้องการของครอบครัว</a:t>
            </a:r>
          </a:p>
          <a:p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7072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</a:t>
            </a:r>
            <a:r>
              <a:rPr lang="th-TH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สรุปผล</a:t>
            </a:r>
            <a:endParaRPr lang="en-US" sz="4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1772816"/>
            <a:ext cx="7344816" cy="37627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1.สรุปผลการประชุม และเป้าหมายการดูแล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2.กำหนดผู้ประสานงานของทั้งสองฝ่ายเพื่อการสื่อสารต่อเนื่อง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3.บางครั้งครอบครัวอาจยังไม่ได้ข้อสรุป และอาจต้องไปคุยกันก่อน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4.แจ้งเป้าหมายการดูแลให้ทีมสุขภาพทราบ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5.ติดตามผล</a:t>
            </a:r>
            <a:endParaRPr lang="en-US" sz="32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83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896544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cs typeface="Arial Unicode MS"/>
              </a:rPr>
              <a:t>การแจ้งข่าวร้าย</a:t>
            </a:r>
            <a:br>
              <a:rPr lang="th-TH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cs typeface="Arial Unicode MS"/>
              </a:rPr>
            </a:b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cs typeface="Arial Unicode MS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cs typeface="Angsana New" pitchFamily="18" charset="-34"/>
              </a:rPr>
              <a:t>Breaking </a:t>
            </a:r>
            <a:r>
              <a:rPr lang="en-US" sz="4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Bad News</a:t>
            </a:r>
            <a:endParaRPr lang="en-US" sz="4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1"/>
            <a:ext cx="8229600" cy="376710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800"/>
              </a:lnSpc>
              <a:buNone/>
            </a:pPr>
            <a:r>
              <a:rPr lang="th-TH" b="1" dirty="0">
                <a:latin typeface="Arial Unicode MS"/>
                <a:cs typeface="Arial Unicode MS"/>
              </a:rPr>
              <a:t>การบอกพยากรณ์โรคตามจริง ไม่ได้ทำให้ผู้ป่วยทรุดจากหมดความหวัง แต่ช่วยให้ผู้ป่วยยอมรับและเตรียมตัว ช่วยเสริมพลังอำนาจให้รู้สึกสามารถควบคุมสถานการณ์จากการมีโอกาสตัดสินใจด้วยตนเอง </a:t>
            </a:r>
            <a:r>
              <a:rPr lang="th-TH" sz="2400" b="1" dirty="0">
                <a:latin typeface="Arial Unicode MS"/>
                <a:cs typeface="Arial Unicode MS"/>
              </a:rPr>
              <a:t>(</a:t>
            </a:r>
            <a:r>
              <a:rPr lang="en-SG" sz="2400" b="1" dirty="0">
                <a:latin typeface="Arial Unicode MS"/>
                <a:cs typeface="Arial Unicode MS"/>
              </a:rPr>
              <a:t>Davison, 2006) </a:t>
            </a:r>
          </a:p>
          <a:p>
            <a:pPr>
              <a:lnSpc>
                <a:spcPts val="4800"/>
              </a:lnSpc>
            </a:pPr>
            <a:endParaRPr lang="th-TH" dirty="0">
              <a:latin typeface="Arial Unicode MS"/>
              <a:cs typeface="Arial Unicode MS"/>
            </a:endParaRPr>
          </a:p>
          <a:p>
            <a:pPr>
              <a:lnSpc>
                <a:spcPts val="4800"/>
              </a:lnSpc>
            </a:pP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861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741"/>
            <a:ext cx="8229600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ข้อเท็จจริงเกี่ยวกับการบอกความจริง</a:t>
            </a:r>
            <a:endParaRPr lang="en-SG" sz="40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320" y="1775889"/>
            <a:ext cx="8849360" cy="4306859"/>
          </a:xfrm>
        </p:spPr>
        <p:txBody>
          <a:bodyPr>
            <a:noAutofit/>
          </a:bodyPr>
          <a:lstStyle/>
          <a:p>
            <a:pPr marL="45720" indent="0">
              <a:lnSpc>
                <a:spcPts val="4300"/>
              </a:lnSpc>
              <a:buNone/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	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เมื่อผู้ป่วยทราบว่าโรคอยู่ในระยะท้าย</a:t>
            </a:r>
            <a:r>
              <a:rPr lang="en-US" sz="36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ส่วนใหญ่เลือกคุณภาพชีวิตมากกว่าการรักษาที่รุกราน  </a:t>
            </a:r>
            <a:r>
              <a:rPr lang="en-US" sz="3200" b="1" i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(Higginson, 2013)</a:t>
            </a:r>
            <a:endParaRPr lang="th-TH" sz="3200" b="1" i="1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marL="45720" indent="0">
              <a:lnSpc>
                <a:spcPts val="4300"/>
              </a:lnSpc>
              <a:buNone/>
            </a:pPr>
            <a:r>
              <a:rPr lang="th-TH" sz="36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	ผู้ป่วยที่ไม่ได้รับการพูดคุยเรื่องการดูแลในระยะท้ายแต่เนิ่นๆ มักได้รับการรักษาแบบรุกรานในระยะใกล้เสียชีวิต </a:t>
            </a:r>
            <a:r>
              <a:rPr lang="en-US" sz="3200" b="1" i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(Mack, 2012)</a:t>
            </a:r>
            <a:endParaRPr lang="th-TH" sz="3200" b="1" i="1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marL="45720" indent="0">
              <a:lnSpc>
                <a:spcPts val="4300"/>
              </a:lnSpc>
              <a:buNone/>
            </a:pPr>
            <a:r>
              <a:rPr lang="en-US" sz="36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	Multicenter study </a:t>
            </a:r>
            <a:r>
              <a:rPr lang="th-TH" sz="36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พบว่าผู้ป่วยอยากทราบความจริงถ้าพยากรณ์โรคน้อยกว่าหนึ่งปี </a:t>
            </a:r>
            <a:r>
              <a:rPr lang="th-TH" sz="3200" b="1" i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(</a:t>
            </a:r>
            <a:r>
              <a:rPr lang="en-SG" sz="3200" b="1" i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Harding, 2013</a:t>
            </a:r>
            <a:r>
              <a:rPr lang="th-TH" sz="3200" b="1" i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)  </a:t>
            </a:r>
            <a:endParaRPr lang="en-US" sz="3600" b="1" i="1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831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59707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SPIKES Protocol :   Breaking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49" y="1438344"/>
            <a:ext cx="8439151" cy="48307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" indent="0">
              <a:lnSpc>
                <a:spcPts val="40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S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– Setting up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เตรียมตัว</a:t>
            </a:r>
            <a:endParaRPr lang="en-US" sz="36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45720" indent="0">
              <a:lnSpc>
                <a:spcPts val="4000"/>
              </a:lnSpc>
              <a:buClr>
                <a:srgbClr val="C00000"/>
              </a:buClr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P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- Perception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ประเมินการรับรู้ของผู้ป่วย</a:t>
            </a:r>
            <a:endParaRPr lang="en-US" sz="36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45720" indent="0">
              <a:lnSpc>
                <a:spcPts val="4000"/>
              </a:lnSpc>
              <a:buClr>
                <a:srgbClr val="C00000"/>
              </a:buClr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I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- Invitation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ผู้ป่วยและครอบครัวต้องการ</a:t>
            </a:r>
            <a:br>
              <a:rPr lang="en-US" sz="3600" b="1" dirty="0"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              ให้บอกข้อมูลมากน้อยอย่างไร</a:t>
            </a:r>
            <a:endParaRPr lang="en-US" sz="36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45720" indent="0">
              <a:lnSpc>
                <a:spcPts val="40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K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- Knowledge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การให้ข้อมูล</a:t>
            </a:r>
            <a:endParaRPr lang="en-US" sz="36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45720" indent="0">
              <a:lnSpc>
                <a:spcPts val="4000"/>
              </a:lnSpc>
              <a:buClr>
                <a:srgbClr val="C00000"/>
              </a:buClr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E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- Emotions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ตอบสนองต่อความรู้สึกของผู้ป่วย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pPr marL="45720" indent="0">
              <a:lnSpc>
                <a:spcPts val="4000"/>
              </a:lnSpc>
              <a:buNone/>
            </a:pPr>
            <a:r>
              <a:rPr lang="en-US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itchFamily="34" charset="0"/>
                <a:cs typeface="Angsana New" pitchFamily="18" charset="-34"/>
              </a:rPr>
              <a:t>S</a:t>
            </a:r>
            <a:r>
              <a:rPr lang="en-US" sz="36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- Strategy and Summary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การวางแผน</a:t>
            </a:r>
            <a:br>
              <a:rPr lang="en-US" sz="3600" b="1" dirty="0">
                <a:latin typeface="Angsana New" pitchFamily="18" charset="-34"/>
                <a:cs typeface="Angsana New" pitchFamily="18" charset="-34"/>
              </a:rPr>
            </a:b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ร่วมกับผู้ป่วยและครอบครัวและการติดตามดูแล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ts val="4000"/>
              </a:lnSpc>
            </a:pPr>
            <a:endParaRPr lang="en-US" sz="28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6093296"/>
            <a:ext cx="2807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The Oncologist 2000;5:302</a:t>
            </a:r>
          </a:p>
        </p:txBody>
      </p:sp>
    </p:spTree>
    <p:extLst>
      <p:ext uri="{BB962C8B-B14F-4D97-AF65-F5344CB8AC3E}">
        <p14:creationId xmlns:p14="http://schemas.microsoft.com/office/powerpoint/2010/main" val="6778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186"/>
            <a:ext cx="8229600" cy="1143000"/>
          </a:xfr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S – SETTING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2470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th-TH" sz="36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1. ตรงเวลา</a:t>
            </a:r>
          </a:p>
          <a:p>
            <a:pPr marL="45720" indent="0">
              <a:buNone/>
            </a:pPr>
            <a:r>
              <a:rPr lang="th-TH" sz="36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2. จัดเตรียมสถานที่ให้เป็นสัดส่วน จัดการวางเก้าอี้เหมาะสม ลดโอกาสการถูกขัดจังหวะ</a:t>
            </a:r>
          </a:p>
          <a:p>
            <a:pPr marL="45720" indent="0">
              <a:buNone/>
            </a:pPr>
            <a:r>
              <a:rPr lang="th-TH" sz="36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3. ควรมีพยาบาลหรือนักสังคมสงเคราะห์อยู่ด้วย เพื่อช่วยประคับประคองผู้ป่วยและครอบครัว</a:t>
            </a:r>
            <a:endParaRPr lang="en-US" sz="36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45720" indent="0">
              <a:buNone/>
            </a:pPr>
            <a:r>
              <a:rPr lang="th-TH" sz="36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4. เตรียมตัว ทบทวนประวัติและโรคของผู้ป่วยอย่างละเอียด </a:t>
            </a:r>
          </a:p>
          <a:p>
            <a:pPr marL="45720" indent="0">
              <a:buNone/>
            </a:pPr>
            <a:r>
              <a:rPr lang="th-TH" sz="36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5. วางแผนว่าจะบอกอะไรบ้าง คาดหวังว่าผู้ป่วย/ครอบครัวต้องการรู้อะไร</a:t>
            </a:r>
          </a:p>
          <a:p>
            <a:endParaRPr lang="th-TH" sz="2800" b="1" dirty="0">
              <a:latin typeface="Arial Unicode MS"/>
              <a:ea typeface="Tahoma" pitchFamily="34" charset="0"/>
              <a:cs typeface="Arial Unicode MS"/>
            </a:endParaRPr>
          </a:p>
          <a:p>
            <a:endParaRPr lang="th-TH" sz="2800" b="1" dirty="0">
              <a:latin typeface="Arial Unicode MS"/>
              <a:ea typeface="Tahoma" pitchFamily="34" charset="0"/>
              <a:cs typeface="Arial Unicode MS"/>
            </a:endParaRPr>
          </a:p>
          <a:p>
            <a:endParaRPr lang="en-US" sz="28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242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347472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4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Tahoma" panose="020B0604030504040204" pitchFamily="34" charset="0"/>
              <a:cs typeface="Angsana New" pitchFamily="18" charset="-34"/>
            </a:endParaRPr>
          </a:p>
          <a:p>
            <a:pPr marL="45720" indent="0" algn="ctr">
              <a:buNone/>
            </a:pPr>
            <a:r>
              <a:rPr lang="th-TH" sz="4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การสื่อสารกับผู้ป่วยแบบประคับประคอง</a:t>
            </a:r>
            <a:br>
              <a:rPr lang="th-TH" sz="4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</a:br>
            <a:r>
              <a:rPr lang="th-TH" sz="4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และครอบครัว</a:t>
            </a:r>
          </a:p>
          <a:p>
            <a:pPr marL="45720" indent="0">
              <a:buNone/>
            </a:pPr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(Communication Skills in Palliative Care)</a:t>
            </a:r>
          </a:p>
          <a:p>
            <a:pPr marL="45720" indent="0" algn="ctr">
              <a:buNone/>
            </a:pPr>
            <a:endParaRPr lang="en-US" sz="4400" b="1" dirty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545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347048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P -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9273208" cy="4953000"/>
          </a:xfrm>
        </p:spPr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1.เริ่มการสนทนา ทักทาย แนะนำตัว บอกวัตถุประสงค์ในการพูดคุย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2.ประเมินการรับรู้โรคของผู้ป่วยและครอบครัว </a:t>
            </a:r>
            <a:endParaRPr lang="en-US" sz="3200" b="1" dirty="0">
              <a:latin typeface="Angsana New" pitchFamily="18" charset="-34"/>
              <a:ea typeface="Tahoma" panose="020B0604030504040204" pitchFamily="34" charset="0"/>
              <a:cs typeface="Angsana New" pitchFamily="18" charset="-3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คุณรับทราบเกี่ยวกับโรคและสภาวะโรคของคุณอย่างไรบ้าง?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”</a:t>
            </a:r>
            <a:br>
              <a:rPr lang="en-US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en-US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แพทย์ได้เคยให้ข้อมูลอะไรแก่คุณบ้าง?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”</a:t>
            </a:r>
            <a:b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คุณเข้าใจข้อมูลที่ได้รับอย่างไร?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”</a:t>
            </a:r>
            <a:b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	“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คุณคิดว่ามันร้ายแรงหรือไม่ ทำไมถึงคิดเช่นนั้น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?”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3.ประเมินความเข้าใจสถานการณ์โรคและอารมณ์ของผู้ป่วยว่าเหมาะสมหรือไม่ รวมถึงการไม่ยอมรับความจริง</a:t>
            </a:r>
          </a:p>
          <a:p>
            <a:pPr>
              <a:lnSpc>
                <a:spcPct val="110000"/>
              </a:lnSpc>
            </a:pPr>
            <a:endParaRPr lang="en-US" sz="3200" b="1" dirty="0">
              <a:latin typeface="Angsana New" pitchFamily="18" charset="-34"/>
              <a:ea typeface="Tahoma" panose="020B060403050404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27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403847"/>
            <a:ext cx="4896544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I - INVITATION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5861" y="1700808"/>
            <a:ext cx="8468139" cy="452596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ผู้ป่วยและครอบครัวต้องการให้บอกข้อมูลมากน้อยอย่างไร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	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“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ผู้ป่วยบางคนต้องการให้หมอบอกข้อมูล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หรือ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             สถานการณ์อย่างตรงไปตรงมา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               คุณต้องการเช่นนั้นหรือไม่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?”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</a:t>
            </a:r>
            <a:b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	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   “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คุณต้องการให้หมอบอกรายละเอียดของโรค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          และการรักษาอย่างละเอียดในขณะนี้ 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     หรือต้องการทราบรายละเอียดเบื้องต้นก่อน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?”</a:t>
            </a:r>
          </a:p>
          <a:p>
            <a:pPr marL="0" indent="0">
              <a:buNone/>
            </a:pPr>
            <a:endParaRPr lang="th-TH" b="1" dirty="0">
              <a:latin typeface="Angsana New" pitchFamily="18" charset="-34"/>
              <a:ea typeface="Tahoma" panose="020B0604030504040204" pitchFamily="34" charset="0"/>
              <a:cs typeface="Angsana New" pitchFamily="18" charset="-34"/>
            </a:endParaRPr>
          </a:p>
          <a:p>
            <a:endParaRPr lang="en-US" b="1" dirty="0">
              <a:latin typeface="Angsana New" pitchFamily="18" charset="-34"/>
              <a:ea typeface="Tahoma" panose="020B060403050404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111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52400"/>
            <a:ext cx="4176464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The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0550" y="1265237"/>
            <a:ext cx="8096250" cy="4983163"/>
          </a:xfrm>
        </p:spPr>
        <p:txBody>
          <a:bodyPr>
            <a:noAutofit/>
          </a:bodyPr>
          <a:lstStyle/>
          <a:p>
            <a:pPr marL="45720" indent="0">
              <a:lnSpc>
                <a:spcPts val="39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ภาษา </a:t>
            </a:r>
            <a:r>
              <a:rPr lang="en-US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:</a:t>
            </a: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ไม่ใช้ศัพท์ทางการแพทย์</a:t>
            </a:r>
          </a:p>
          <a:p>
            <a:pPr marL="45720" indent="0">
              <a:lnSpc>
                <a:spcPts val="39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เมื่อประเมินได้ว่าผู้ป่วย/ครอบครัวต้องการทราบอะไร ให้ตรงไปยังจุดนั้นโดยไม่ต้องอ้อมค้อม แต่ควรเตรียมการการต้องรับฟังข่าวร้ายโดย </a:t>
            </a:r>
            <a:endParaRPr lang="en-US" sz="32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0" indent="0">
              <a:lnSpc>
                <a:spcPts val="39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         “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หมอเสียใจที่มีข่าวไม่สู้ดีมาบอกคุณ....</a:t>
            </a:r>
            <a:r>
              <a:rPr lang="en-US" sz="3200" b="1" dirty="0">
                <a:solidFill>
                  <a:srgbClr val="C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”</a:t>
            </a:r>
            <a:endParaRPr lang="th-TH" sz="3200" b="1" dirty="0">
              <a:solidFill>
                <a:srgbClr val="C00000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45720" indent="0">
              <a:lnSpc>
                <a:spcPts val="39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พูดความจริง</a:t>
            </a:r>
          </a:p>
          <a:p>
            <a:pPr marL="45720" indent="0">
              <a:lnSpc>
                <a:spcPts val="39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ใช้น้ำเสียงนุ่มนวล และมีท่าทีสงบ</a:t>
            </a:r>
            <a:endParaRPr lang="en-US" sz="32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marL="45720" indent="0">
              <a:lnSpc>
                <a:spcPts val="39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สังเกตปฏิกิริยาของครอบครัว</a:t>
            </a:r>
          </a:p>
          <a:p>
            <a:pPr marL="45720" indent="0">
              <a:lnSpc>
                <a:spcPts val="3900"/>
              </a:lnSpc>
              <a:buNone/>
            </a:pP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ให้การประคับประคองจิตใจ</a:t>
            </a:r>
            <a:endParaRPr lang="en-US" sz="32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610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5350" y="1606927"/>
            <a:ext cx="7848600" cy="49307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32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การให้ข้อมูล</a:t>
            </a:r>
            <a:endParaRPr lang="en-US" sz="32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-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บอกการวินิจฉัยโรค แนวทางการรักษา </a:t>
            </a:r>
            <a:b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- ให้ข้อมูลทีละน้อย หยุดเป็นช่วงๆเพื่อให้</a:t>
            </a:r>
            <a:b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 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ผู้ป่วย/ครอบครัวคิดตามได้ทัน</a:t>
            </a:r>
            <a:b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-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ใช้ภาษาที่ผู้ป่วยเข้าใจได้ง่าย </a:t>
            </a:r>
            <a:b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-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เปิดโอกาสให้ถามคำถามเป็นระยะ </a:t>
            </a:r>
            <a:b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- ประเมินความเข้าใจของผู้ป่วย/ครอบครัวหลัง</a:t>
            </a:r>
            <a:b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 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การให้ข้อมูล</a:t>
            </a:r>
            <a:b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</a:b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  </a:t>
            </a:r>
            <a:r>
              <a:rPr lang="en-US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- </a:t>
            </a:r>
            <a:r>
              <a:rPr lang="th-TH" sz="3200" b="1" dirty="0">
                <a:solidFill>
                  <a:srgbClr val="000000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ประเมินว่าผู้ป่วยปฏิเสธความจริงหรือไม่</a:t>
            </a:r>
          </a:p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K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gsana New" pitchFamily="18" charset="-34"/>
                <a:ea typeface="Tahoma" pitchFamily="34" charset="0"/>
                <a:cs typeface="Angsana New" pitchFamily="18" charset="-34"/>
              </a:rPr>
              <a:t>- KNOWLEDGE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84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E -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759225"/>
            <a:ext cx="8534400" cy="436327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1.การค้นหาสภาวะทางอารมณ์ของผู้ป่วยและให้การตอบสนองเป็นสิ่งที่สำคัญ</a:t>
            </a:r>
            <a:b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		</a:t>
            </a:r>
            <a:r>
              <a:rPr lang="en-US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“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คุณดูวิตกกังวล?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”</a:t>
            </a:r>
            <a:br>
              <a:rPr lang="th-TH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		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“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ฟังดูเหมือนคุณไม่พอใจ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”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“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คุณรู้สึกกลัว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?”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2.แสดงให้เห็นว่าคุณเข้าใจ (</a:t>
            </a:r>
            <a:r>
              <a:rPr lang="en-US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Understanding) </a:t>
            </a:r>
            <a:br>
              <a:rPr lang="en-US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en-US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  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“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ดูเหมือนจะเป็นช่วงเวลาที่ลำบากมากสำหรับคุณ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”</a:t>
            </a:r>
          </a:p>
          <a:p>
            <a:pPr marL="45720" indent="0">
              <a:buNone/>
            </a:pPr>
            <a: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3.ให้การประคับประคอง</a:t>
            </a:r>
            <a:br>
              <a:rPr lang="th-TH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</a:br>
            <a:r>
              <a:rPr lang="en-US" sz="3200" b="1" dirty="0"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         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“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เราจะให้การดูแลคุณให้ผ่านช่วงนี้ไปได้</a:t>
            </a:r>
            <a:r>
              <a:rPr lang="en-US" sz="4000" b="1" dirty="0">
                <a:solidFill>
                  <a:srgbClr val="C00000"/>
                </a:solidFill>
                <a:latin typeface="Angsana New" pitchFamily="18" charset="-34"/>
                <a:ea typeface="Tahoma" panose="020B0604030504040204" pitchFamily="34" charset="0"/>
                <a:cs typeface="Angsana New" pitchFamily="18" charset="-34"/>
              </a:rPr>
              <a:t>”</a:t>
            </a:r>
            <a:endParaRPr lang="th-TH" sz="3200" b="1" dirty="0">
              <a:latin typeface="Angsana New" pitchFamily="18" charset="-34"/>
              <a:ea typeface="Tahoma" panose="020B0604030504040204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58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481"/>
            <a:ext cx="8229600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  <a:t>S - Strategy and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988840"/>
            <a:ext cx="7994600" cy="4107160"/>
          </a:xfrm>
        </p:spPr>
        <p:txBody>
          <a:bodyPr>
            <a:normAutofit/>
          </a:bodyPr>
          <a:lstStyle/>
          <a:p>
            <a:pPr marL="45720" indent="0">
              <a:lnSpc>
                <a:spcPts val="4300"/>
              </a:lnSpc>
              <a:buNone/>
            </a:pPr>
            <a:r>
              <a:rPr lang="th-TH" sz="2800" b="1" dirty="0">
                <a:latin typeface="Arial Unicode MS"/>
                <a:ea typeface="Tahoma" panose="020B0604030504040204" pitchFamily="34" charset="0"/>
                <a:cs typeface="Arial Unicode MS"/>
              </a:rPr>
              <a:t>บอกแผนการรักษา</a:t>
            </a:r>
          </a:p>
          <a:p>
            <a:pPr marL="45720" indent="0">
              <a:lnSpc>
                <a:spcPts val="4300"/>
              </a:lnSpc>
              <a:buNone/>
            </a:pPr>
            <a:r>
              <a:rPr lang="th-TH" sz="2800" b="1" dirty="0">
                <a:latin typeface="Arial Unicode MS"/>
                <a:ea typeface="Tahoma" panose="020B0604030504040204" pitchFamily="34" charset="0"/>
                <a:cs typeface="Arial Unicode MS"/>
              </a:rPr>
              <a:t>ค้นหาความต้องการของผู้ป่วย/ครอบครัว </a:t>
            </a:r>
            <a:br>
              <a:rPr lang="en-US" sz="2800" b="1" dirty="0">
                <a:latin typeface="Arial Unicode MS"/>
                <a:ea typeface="Tahoma" panose="020B0604030504040204" pitchFamily="34" charset="0"/>
                <a:cs typeface="Arial Unicode MS"/>
              </a:rPr>
            </a:br>
            <a:r>
              <a:rPr lang="th-TH" sz="2800" b="1" dirty="0">
                <a:latin typeface="Arial Unicode MS"/>
                <a:ea typeface="Tahoma" panose="020B0604030504040204" pitchFamily="34" charset="0"/>
                <a:cs typeface="Arial Unicode MS"/>
              </a:rPr>
              <a:t>แนวทางการช่วยเหลือ</a:t>
            </a:r>
          </a:p>
          <a:p>
            <a:pPr marL="45720" indent="0">
              <a:lnSpc>
                <a:spcPts val="4300"/>
              </a:lnSpc>
              <a:buNone/>
            </a:pPr>
            <a:r>
              <a:rPr lang="th-TH" sz="2800" b="1" dirty="0">
                <a:latin typeface="Arial Unicode MS"/>
                <a:ea typeface="Tahoma" panose="020B0604030504040204" pitchFamily="34" charset="0"/>
                <a:cs typeface="Arial Unicode MS"/>
              </a:rPr>
              <a:t>ให้การประคับประคองจิตใจ</a:t>
            </a:r>
          </a:p>
          <a:p>
            <a:pPr marL="45720" indent="0">
              <a:lnSpc>
                <a:spcPts val="4300"/>
              </a:lnSpc>
              <a:buNone/>
            </a:pPr>
            <a:r>
              <a:rPr lang="th-TH" sz="2800" b="1" dirty="0">
                <a:latin typeface="Arial Unicode MS"/>
                <a:ea typeface="Tahoma" panose="020B0604030504040204" pitchFamily="34" charset="0"/>
                <a:cs typeface="Arial Unicode MS"/>
              </a:rPr>
              <a:t>วางแผนร่วมกับผู้ป่วยและครอบครัว</a:t>
            </a:r>
            <a:endParaRPr lang="en-US" sz="2800" b="1" dirty="0">
              <a:latin typeface="Arial Unicode MS"/>
              <a:ea typeface="Tahoma" panose="020B0604030504040204" pitchFamily="34" charset="0"/>
              <a:cs typeface="Arial Unicode MS"/>
            </a:endParaRPr>
          </a:p>
          <a:p>
            <a:pPr marL="45720" indent="0">
              <a:lnSpc>
                <a:spcPts val="4300"/>
              </a:lnSpc>
              <a:buNone/>
            </a:pPr>
            <a:r>
              <a:rPr lang="th-TH" sz="2800" b="1" dirty="0">
                <a:latin typeface="Arial Unicode MS"/>
                <a:ea typeface="Tahoma" panose="020B0604030504040204" pitchFamily="34" charset="0"/>
                <a:cs typeface="Arial Unicode MS"/>
              </a:rPr>
              <a:t>ติดตามดูแล</a:t>
            </a:r>
          </a:p>
          <a:p>
            <a:pPr>
              <a:lnSpc>
                <a:spcPts val="4300"/>
              </a:lnSpc>
            </a:pPr>
            <a:endParaRPr lang="th-TH" sz="2800" dirty="0">
              <a:latin typeface="Arial Unicode MS"/>
              <a:ea typeface="Tahoma" panose="020B0604030504040204" pitchFamily="34" charset="0"/>
              <a:cs typeface="Arial Unicode MS"/>
            </a:endParaRPr>
          </a:p>
          <a:p>
            <a:pPr>
              <a:lnSpc>
                <a:spcPts val="4300"/>
              </a:lnSpc>
            </a:pPr>
            <a:endParaRPr lang="en-US" sz="2800" dirty="0">
              <a:latin typeface="Arial Unicode MS"/>
              <a:ea typeface="Tahoma" panose="020B0604030504040204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73629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512511" cy="792088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เมื่อครอบครัวขอให้ปกปิดความจริง</a:t>
            </a:r>
            <a:endParaRPr lang="en-SG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651318"/>
            <a:ext cx="8229600" cy="5206682"/>
          </a:xfrm>
        </p:spPr>
        <p:txBody>
          <a:bodyPr>
            <a:normAutofit/>
          </a:bodyPr>
          <a:lstStyle/>
          <a:p>
            <a:pPr marL="45720" indent="0">
              <a:lnSpc>
                <a:spcPts val="4100"/>
              </a:lnSpc>
              <a:buNone/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1.เคารพในการตัดสินใจของครอบครัว เข้าใจว่าครอบครัวมีความเห็นแตกต่างจากเราเกี่ยวกับการบอกความจริง</a:t>
            </a:r>
          </a:p>
          <a:p>
            <a:pPr marL="45720" indent="0">
              <a:lnSpc>
                <a:spcPts val="4100"/>
              </a:lnSpc>
              <a:buNone/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2.ค้นหาสาเหตุว่าทำไมครอบครัวจึงต้องการปกปิดความจริงและมีความกังวลเกี่ยวกับการบอกนี้</a:t>
            </a:r>
          </a:p>
          <a:p>
            <a:pPr marL="45720" indent="0">
              <a:lnSpc>
                <a:spcPts val="4100"/>
              </a:lnSpc>
              <a:buNone/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3.อธิบายว่าผู้ป่วยส่วนใหญ่ตระหนักว่าโรคของเขาอยู่ในระยะที่เป็นมากแม้จะไม่มีการพูดคุยกันอย่างเปิดเผย ซึ่งจะทำให้ผู้ป่วยกลัว กังวล รู้สึกโดดเดี่ยวที่ไม่สามารถพูดคุยในสิ่งที่วิตกกังวล</a:t>
            </a:r>
          </a:p>
          <a:p>
            <a:pPr>
              <a:lnSpc>
                <a:spcPts val="4100"/>
              </a:lnSpc>
            </a:pPr>
            <a:endParaRPr lang="th-TH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4100"/>
              </a:lnSpc>
            </a:pPr>
            <a:endParaRPr lang="en-SG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24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512511" cy="648072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sz="40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เมื่อครอบครัวขอให้ปกปิดความจริง</a:t>
            </a:r>
            <a:endParaRPr lang="en-SG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1962698"/>
            <a:ext cx="8229600" cy="4901882"/>
          </a:xfrm>
        </p:spPr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4.พยายามต่อรองกับครอบครัวอย่างละมุนละม่อม เพื่อค้นหาความกังวล ความกลัว และความต้องการด้านข้อมูลของผู้ป่วย รวมถึงความปราถนาในการมีส่วนร่วมในการวางแผนการรักษา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th-TH" sz="32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5.อธิบายว่าเราจะไม่ให้ข้อมูลเกินกว่าความต้องการของผู้ป่วย แต่ด้วยจริยธรรมของแพทย์ แพทย์ต้องเปิดโอกาสให้ผู้ป่วยถามคำถามและตอบคำถามเกี่ยวกับความเจ็บป่วยที่ผู้ป่วยต้องการทราบ และตอบตามความเป็นจริง</a:t>
            </a:r>
          </a:p>
          <a:p>
            <a:pPr>
              <a:lnSpc>
                <a:spcPct val="120000"/>
              </a:lnSpc>
            </a:pPr>
            <a:endParaRPr lang="en-SG" sz="2800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8706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F:\รูป\big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44" y="195815"/>
            <a:ext cx="1592943" cy="159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2123728" y="2294797"/>
            <a:ext cx="5760640" cy="1569660"/>
          </a:xfrm>
          <a:prstGeom prst="rect">
            <a:avLst/>
          </a:prstGeom>
          <a:solidFill>
            <a:srgbClr val="B749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  <a:t>Communication Skills </a:t>
            </a:r>
          </a:p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  <a:t>in</a:t>
            </a:r>
            <a:b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</a:b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anose="020B0604030504040204" pitchFamily="34" charset="0"/>
                <a:cs typeface="Arial Unicode MS"/>
              </a:rPr>
              <a:t>Palliative Care</a:t>
            </a:r>
            <a:endParaRPr lang="en-US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2"/>
          <p:cNvSpPr>
            <a:spLocks noChangeArrowheads="1"/>
          </p:cNvSpPr>
          <p:nvPr/>
        </p:nvSpPr>
        <p:spPr bwMode="auto">
          <a:xfrm>
            <a:off x="5076056" y="4725144"/>
            <a:ext cx="38079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Payuree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Chomphukaew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, RN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Palliative Care Center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Faculty of Medicine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cs typeface="Browallia New" pitchFamily="34" charset="-34"/>
              </a:rPr>
              <a:t>Chiang Mai University</a:t>
            </a:r>
            <a:endParaRPr lang="th-TH" sz="2000" b="1" dirty="0">
              <a:solidFill>
                <a:schemeClr val="tx2">
                  <a:lumMod val="50000"/>
                </a:schemeClr>
              </a:solidFill>
              <a:cs typeface="Browallia New" pitchFamily="34" charset="-34"/>
            </a:endParaRPr>
          </a:p>
          <a:p>
            <a:pPr algn="ctr">
              <a:defRPr/>
            </a:pPr>
            <a:endParaRPr lang="th-TH" altLang="ko-KR" sz="4000" b="1" dirty="0">
              <a:solidFill>
                <a:schemeClr val="tx2">
                  <a:lumMod val="50000"/>
                </a:schemeClr>
              </a:solidFill>
              <a:latin typeface="TH Niramit AS" pitchFamily="2" charset="-34"/>
              <a:cs typeface="+mj-cs"/>
            </a:endParaRPr>
          </a:p>
        </p:txBody>
      </p:sp>
      <p:pic>
        <p:nvPicPr>
          <p:cNvPr id="8198" name="Picture 2" descr="C:\Documents and Settings\Administrator\Desktop\งานค้าง\LOGO_edit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8" t="4643" r="746" b="-4378"/>
          <a:stretch>
            <a:fillRect/>
          </a:stretch>
        </p:blipFill>
        <p:spPr bwMode="auto">
          <a:xfrm>
            <a:off x="1475657" y="3861048"/>
            <a:ext cx="309634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" y="161203"/>
            <a:ext cx="1627555" cy="1627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6965"/>
            <a:ext cx="1194405" cy="143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101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200800" cy="1224136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th-TH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เป้าหมายการสื่อสารกับผู้ป่วยแบบประคับประคอง</a:t>
            </a:r>
            <a:br>
              <a:rPr lang="th-TH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</a:br>
            <a:r>
              <a:rPr lang="th-TH" sz="3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และครอบครัว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9550" y="1638300"/>
            <a:ext cx="8858250" cy="4997635"/>
          </a:xfrm>
        </p:spPr>
        <p:txBody>
          <a:bodyPr>
            <a:noAutofit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th-TH" sz="28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1.การยอมรับความมีตัวตนของผู้ป่วยและครอบครัว</a:t>
            </a:r>
            <a:endParaRPr lang="en-US" sz="2800" b="1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th-TH" sz="28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2.สื่อข้อมูลเกี่ยวกับความเจ็บป่วย การดำเนินโรค และทางเลือกของการรักษา</a:t>
            </a:r>
            <a:endParaRPr lang="en-US" sz="2800" b="1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th-TH" sz="28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3.สื่อความเห็นอกเห็นใจ</a:t>
            </a:r>
            <a:r>
              <a:rPr lang="en-US" sz="28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</a:t>
            </a:r>
            <a:r>
              <a:rPr lang="th-TH" sz="28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การช่วยเหลือประคับประคอง</a:t>
            </a:r>
            <a:endParaRPr lang="en-US" sz="2800" b="1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th-TH" sz="28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4.สื่อความหวังที่เหมาะสม</a:t>
            </a:r>
            <a:endParaRPr lang="en-US" sz="2800" b="1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th-TH" sz="2800" b="1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5.กำหนดเป้าหมายตามบริบทที่ผู้ป่วยต้องการ การให้คุณค่าและความเข้าใจเกี่ยวกับคุณภาพชีวิต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6.รับประกันการดูแล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การประคับประคองที่ต่อเนื่อง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1649637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ประเด็นในการสื่อสาร</a:t>
            </a:r>
            <a:endParaRPr lang="en-SG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9150" y="1417638"/>
            <a:ext cx="8001000" cy="47085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1.การบอกความจริง/การปกปิดความจริง</a:t>
            </a:r>
          </a:p>
          <a:p>
            <a:pPr marL="45720" indent="0">
              <a:buNone/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2.การบอกข่าวร้าย</a:t>
            </a:r>
          </a:p>
          <a:p>
            <a:pPr marL="45720" indent="0">
              <a:buNone/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3.การสื่อสารเรื่องพยากรณ์โรค</a:t>
            </a:r>
            <a:r>
              <a:rPr lang="en-US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การพูดคุยเรื่องระยะเวลามีชีวิตที่เหลืออยู่ </a:t>
            </a:r>
            <a:r>
              <a:rPr lang="en-US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(survival time)</a:t>
            </a:r>
          </a:p>
          <a:p>
            <a:pPr marL="45720" indent="0">
              <a:buNone/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4.การพูดคุยเรื่องการยุติการรักษาตัวโรค</a:t>
            </a:r>
            <a:endParaRPr lang="en-US" sz="2800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marL="45720" indent="0">
              <a:buNone/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5.แนะนำการบริการดูแลแบบ </a:t>
            </a:r>
            <a:r>
              <a:rPr lang="en-US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Palliative Care</a:t>
            </a:r>
          </a:p>
          <a:p>
            <a:pPr marL="45720" indent="0">
              <a:buNone/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6.การวางแผนการดูแลล่วงหน้า (</a:t>
            </a:r>
            <a:r>
              <a:rPr lang="en-US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advance care planning)</a:t>
            </a:r>
            <a:endParaRPr lang="th-TH" sz="2800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  <a:p>
            <a:pPr marL="45720" indent="0">
              <a:buNone/>
            </a:pPr>
            <a:r>
              <a:rPr lang="th-TH" sz="2800" dirty="0">
                <a:latin typeface="Angsana New" pitchFamily="18" charset="-34"/>
                <a:ea typeface="Arial Unicode MS" pitchFamily="34" charset="-128"/>
                <a:cs typeface="Angsana New" pitchFamily="18" charset="-34"/>
              </a:rPr>
              <a:t>7.การร้องขอการรักษาที่ไม่ก่อเกิดประโยชน์</a:t>
            </a:r>
            <a:endParaRPr lang="en-US" sz="2800" dirty="0">
              <a:latin typeface="Angsana New" pitchFamily="18" charset="-34"/>
              <a:ea typeface="Arial Unicode MS" pitchFamily="34" charset="-128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789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512511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th-TH" sz="4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cs typeface="Angsana New" pitchFamily="18" charset="-34"/>
              </a:rPr>
              <a:t>อุปสรรคของการสื่อสาร</a:t>
            </a:r>
            <a:endParaRPr lang="en-US" sz="44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8085584" cy="5969976"/>
          </a:xfrm>
        </p:spPr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1.ความเชื่อ และ วัฒนธรรม</a:t>
            </a:r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2.ครอบครัวกลัวผู้ป่วยหมดหวัง โรคทรุด จึงไม่บอก ความจริงให้ผู้ป่วยทราบ อย่างไรก็ตามผู้ป่วยมักค้นพบความจริงแม้ครอบครัวและทีมสุขภาพจะไม่เปิดเผยความจริงแก่ผู้ป่วย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3.บุคลากรทางการแพทย์ไม่ยอมรับความล้มเหลว</a:t>
            </a:r>
            <a:br>
              <a:rPr lang="th-TH" sz="2400" b="1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ไม่มั่นใจในพยากรณ์โรค</a:t>
            </a:r>
            <a:br>
              <a:rPr lang="th-TH" sz="2400" b="1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	ไม่รู้จะตอบสนองต่ออารมณ์ของผู้ป่วยอย่างไร ไม่ได้รับการฝึกฝน ขาดประสบการณ์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4. ในสังคมไทย ผู้ป่วยมักไม่ได้รับการบอกเล่าการวินิจฉัยและไม่มีส่วนร่วมในการพูดคุยเกี่ยวกับการรักษาการพูดคุยเรื่องโรคระยะสุดท้ายและความตายก่อให้เกิดความอึดอัด กระทบอารมณ์</a:t>
            </a:r>
          </a:p>
          <a:p>
            <a:pPr marL="45720" indent="0">
              <a:lnSpc>
                <a:spcPct val="110000"/>
              </a:lnSpc>
              <a:buNone/>
            </a:pPr>
            <a:endParaRPr lang="en-US" sz="24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381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990600"/>
            <a:ext cx="8138082" cy="29777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4500"/>
              </a:lnSpc>
            </a:pPr>
            <a:r>
              <a:rPr lang="en-US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Care conference</a:t>
            </a:r>
          </a:p>
          <a:p>
            <a:pPr>
              <a:lnSpc>
                <a:spcPts val="4500"/>
              </a:lnSpc>
            </a:pPr>
            <a:r>
              <a:rPr lang="th-TH" sz="2800" dirty="0">
                <a:latin typeface="Arial Unicode MS"/>
                <a:cs typeface="Arial Unicode MS"/>
              </a:rPr>
              <a:t>	การประชุมร่วมระหว่างทีมสุขภาพซึ่งดูแลผู้ป่วย </a:t>
            </a:r>
            <a:endParaRPr lang="en-US" sz="2800" dirty="0">
              <a:latin typeface="Arial Unicode MS"/>
              <a:cs typeface="Arial Unicode MS"/>
            </a:endParaRPr>
          </a:p>
          <a:p>
            <a:pPr>
              <a:lnSpc>
                <a:spcPts val="4500"/>
              </a:lnSpc>
            </a:pPr>
            <a:r>
              <a:rPr lang="th-TH" sz="2800" dirty="0">
                <a:latin typeface="Arial Unicode MS"/>
                <a:cs typeface="Arial Unicode MS"/>
              </a:rPr>
              <a:t>เพื่อกำหนด </a:t>
            </a:r>
            <a:r>
              <a:rPr lang="en-US" sz="2800" dirty="0">
                <a:latin typeface="Arial Unicode MS"/>
                <a:cs typeface="Arial Unicode MS"/>
              </a:rPr>
              <a:t>care plan </a:t>
            </a:r>
            <a:r>
              <a:rPr lang="th-TH" sz="2800" dirty="0">
                <a:latin typeface="Arial Unicode MS"/>
                <a:cs typeface="Arial Unicode MS"/>
              </a:rPr>
              <a:t>และกำหนดการสื่อสาร</a:t>
            </a:r>
            <a:endParaRPr lang="en-US" sz="2800" dirty="0">
              <a:latin typeface="Arial Unicode MS"/>
              <a:cs typeface="Arial Unicode MS"/>
            </a:endParaRPr>
          </a:p>
          <a:p>
            <a:pPr>
              <a:lnSpc>
                <a:spcPts val="4500"/>
              </a:lnSpc>
            </a:pPr>
            <a:r>
              <a:rPr lang="th-TH" sz="2800" dirty="0">
                <a:latin typeface="Arial Unicode MS"/>
                <a:cs typeface="Arial Unicode MS"/>
              </a:rPr>
              <a:t>กับผู้ป่วยและครอบครัว</a:t>
            </a:r>
            <a:endParaRPr lang="en-US" dirty="0">
              <a:latin typeface="Arial Unicode MS"/>
              <a:cs typeface="Arial Unicode MS"/>
            </a:endParaRPr>
          </a:p>
          <a:p>
            <a:pPr>
              <a:lnSpc>
                <a:spcPts val="4500"/>
              </a:lnSpc>
            </a:pPr>
            <a:endParaRPr lang="en-US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586957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316" t="10156" r="3156"/>
          <a:stretch/>
        </p:blipFill>
        <p:spPr bwMode="auto">
          <a:xfrm>
            <a:off x="539552" y="731838"/>
            <a:ext cx="8352927" cy="5649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519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6645" t="9723" r="1827" b="3634"/>
          <a:stretch/>
        </p:blipFill>
        <p:spPr bwMode="auto">
          <a:xfrm>
            <a:off x="539552" y="731838"/>
            <a:ext cx="8064896" cy="5145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254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เนื้อหา 3"/>
          <p:cNvSpPr txBox="1">
            <a:spLocks noGrp="1"/>
          </p:cNvSpPr>
          <p:nvPr>
            <p:ph sz="quarter" idx="13"/>
          </p:nvPr>
        </p:nvSpPr>
        <p:spPr>
          <a:xfrm>
            <a:off x="683568" y="731520"/>
            <a:ext cx="7983287" cy="31270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" indent="0" algn="ctr">
              <a:lnSpc>
                <a:spcPts val="4500"/>
              </a:lnSpc>
              <a:buNone/>
            </a:pPr>
            <a:r>
              <a:rPr lang="en-US" sz="4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Family Conference</a:t>
            </a:r>
          </a:p>
          <a:p>
            <a:pPr marL="45720" indent="0">
              <a:lnSpc>
                <a:spcPts val="4500"/>
              </a:lnSpc>
              <a:buNone/>
            </a:pPr>
            <a:r>
              <a:rPr lang="th-TH" sz="3600" dirty="0">
                <a:latin typeface="Arial Unicode MS"/>
                <a:cs typeface="Arial Unicode MS"/>
              </a:rPr>
              <a:t>	การประชุมร่วมระหว่างผู้ป่วยและครอบครัวกับทีมสุขภาพเพื่อสื่อสารให้มีการกำหนดเป้าหมายการรักษา </a:t>
            </a:r>
            <a:r>
              <a:rPr lang="en-US" sz="3600" dirty="0">
                <a:latin typeface="Arial Unicode MS"/>
                <a:cs typeface="Arial Unicode MS"/>
              </a:rPr>
              <a:t>(goal setting) </a:t>
            </a:r>
            <a:r>
              <a:rPr lang="th-TH" sz="3600" dirty="0">
                <a:latin typeface="Arial Unicode MS"/>
                <a:cs typeface="Arial Unicode MS"/>
              </a:rPr>
              <a:t>และกำหนด </a:t>
            </a:r>
            <a:r>
              <a:rPr lang="en-US" sz="3600" dirty="0">
                <a:latin typeface="Arial Unicode MS"/>
                <a:cs typeface="Arial Unicode MS"/>
              </a:rPr>
              <a:t>care plan </a:t>
            </a:r>
          </a:p>
        </p:txBody>
      </p:sp>
    </p:spTree>
    <p:extLst>
      <p:ext uri="{BB962C8B-B14F-4D97-AF65-F5344CB8AC3E}">
        <p14:creationId xmlns:p14="http://schemas.microsoft.com/office/powerpoint/2010/main" val="3061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199</TotalTime>
  <Words>2226</Words>
  <Application>Microsoft Office PowerPoint</Application>
  <PresentationFormat>นำเสนอทางหน้าจอ (4:3)</PresentationFormat>
  <Paragraphs>237</Paragraphs>
  <Slides>28</Slides>
  <Notes>24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29" baseType="lpstr">
      <vt:lpstr>สลิปสตรีม</vt:lpstr>
      <vt:lpstr>งานนำเสนอ PowerPoint</vt:lpstr>
      <vt:lpstr>งานนำเสนอ PowerPoint</vt:lpstr>
      <vt:lpstr>เป้าหมายการสื่อสารกับผู้ป่วยแบบประคับประคอง และครอบครัว</vt:lpstr>
      <vt:lpstr>ประเด็นในการสื่อสาร</vt:lpstr>
      <vt:lpstr>อุปสรรคของการสื่อสาร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ขั้นตอนการจัดประชุมครอบครัว</vt:lpstr>
      <vt:lpstr>วัตถุประสงค์ของการทำ Family Meeting</vt:lpstr>
      <vt:lpstr> การเตรียมตัว ในการทำ Family Meeting </vt:lpstr>
      <vt:lpstr>การเริ่มต้นทำ Family  Meeting</vt:lpstr>
      <vt:lpstr>ประเด็นในการทำ Family Meeting</vt:lpstr>
      <vt:lpstr> สรุปผล</vt:lpstr>
      <vt:lpstr>การแจ้งข่าวร้าย  Breaking Bad News</vt:lpstr>
      <vt:lpstr>ข้อเท็จจริงเกี่ยวกับการบอกความจริง</vt:lpstr>
      <vt:lpstr>SPIKES Protocol :   Breaking Bad News</vt:lpstr>
      <vt:lpstr>S – SETTING UP</vt:lpstr>
      <vt:lpstr>P - PERCEPTION</vt:lpstr>
      <vt:lpstr>I - INVITATION </vt:lpstr>
      <vt:lpstr>The Conversation</vt:lpstr>
      <vt:lpstr>งานนำเสนอ PowerPoint</vt:lpstr>
      <vt:lpstr>E - EMOTION</vt:lpstr>
      <vt:lpstr>S - Strategy and SUMMARY </vt:lpstr>
      <vt:lpstr>เมื่อครอบครัวขอให้ปกปิดความจริง</vt:lpstr>
      <vt:lpstr>เมื่อครอบครัวขอให้ปกปิดความจริง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 Palliative Care</dc:title>
  <dc:creator>host1</dc:creator>
  <cp:lastModifiedBy>ผู้ใช้ที่ไม่รู้จัก</cp:lastModifiedBy>
  <cp:revision>35</cp:revision>
  <dcterms:created xsi:type="dcterms:W3CDTF">2019-01-06T04:49:33Z</dcterms:created>
  <dcterms:modified xsi:type="dcterms:W3CDTF">2019-04-23T12:47:14Z</dcterms:modified>
</cp:coreProperties>
</file>